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4"/>
  </p:notesMasterIdLst>
  <p:handoutMasterIdLst>
    <p:handoutMasterId r:id="rId35"/>
  </p:handoutMasterIdLst>
  <p:sldIdLst>
    <p:sldId id="274" r:id="rId4"/>
    <p:sldId id="446" r:id="rId5"/>
    <p:sldId id="276" r:id="rId6"/>
    <p:sldId id="395" r:id="rId7"/>
    <p:sldId id="419" r:id="rId8"/>
    <p:sldId id="420" r:id="rId9"/>
    <p:sldId id="417" r:id="rId10"/>
    <p:sldId id="415" r:id="rId11"/>
    <p:sldId id="423" r:id="rId12"/>
    <p:sldId id="421" r:id="rId13"/>
    <p:sldId id="428" r:id="rId14"/>
    <p:sldId id="425" r:id="rId15"/>
    <p:sldId id="440" r:id="rId16"/>
    <p:sldId id="426" r:id="rId17"/>
    <p:sldId id="439" r:id="rId18"/>
    <p:sldId id="431" r:id="rId19"/>
    <p:sldId id="429" r:id="rId20"/>
    <p:sldId id="441" r:id="rId21"/>
    <p:sldId id="435" r:id="rId22"/>
    <p:sldId id="433" r:id="rId23"/>
    <p:sldId id="436" r:id="rId24"/>
    <p:sldId id="437" r:id="rId25"/>
    <p:sldId id="443" r:id="rId26"/>
    <p:sldId id="438" r:id="rId27"/>
    <p:sldId id="444" r:id="rId28"/>
    <p:sldId id="434" r:id="rId29"/>
    <p:sldId id="349" r:id="rId30"/>
    <p:sldId id="445" r:id="rId31"/>
    <p:sldId id="413" r:id="rId32"/>
    <p:sldId id="414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88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239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5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892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9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3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Четене на числа, аритметични операции, печатане на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7" y="3810000"/>
            <a:ext cx="4388914" cy="24691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841724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279">
            <a:off x="1056949" y="621380"/>
            <a:ext cx="5018930" cy="1385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835">
            <a:off x="3956717" y="1148417"/>
            <a:ext cx="5692770" cy="161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00" y="2304279"/>
            <a:ext cx="5562600" cy="159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2474">
            <a:off x="5174306" y="2485273"/>
            <a:ext cx="5448300" cy="1457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425555" lon="1161734" rev="21304858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5859">
            <a:off x="3426084" y="3338615"/>
            <a:ext cx="4775978" cy="1276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2581">
            <a:off x="6218956" y="697151"/>
            <a:ext cx="5298339" cy="15812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Събиране на числа</a:t>
            </a:r>
            <a:r>
              <a:rPr lang="en-US" dirty="0" smtClean="0"/>
              <a:t> (</a:t>
            </a:r>
            <a:r>
              <a:rPr lang="bg-BG" dirty="0" smtClean="0"/>
              <a:t>оператор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Аритметични операции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bg-BG" dirty="0" smtClean="0">
                <a:latin typeface="Consolas" panose="020B0609020204030204" pitchFamily="49" charset="0"/>
              </a:rPr>
              <a:t>*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latin typeface="Consolas" panose="020B0609020204030204" pitchFamily="49" charset="0"/>
              </a:rPr>
              <a:t>/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3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дробната част се отрязва</a:t>
            </a:r>
            <a:endParaRPr lang="en-US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6.25 – дробно делене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error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деление на цели числа резултатът е цяло число:</a:t>
            </a:r>
          </a:p>
          <a:p>
            <a:endParaRPr lang="bg-BG" dirty="0"/>
          </a:p>
          <a:p>
            <a:endParaRPr lang="bg-BG" dirty="0" smtClean="0"/>
          </a:p>
          <a:p>
            <a:pPr>
              <a:spcBef>
                <a:spcPts val="3000"/>
              </a:spcBef>
            </a:pPr>
            <a:r>
              <a:rPr lang="bg-BG" dirty="0" smtClean="0"/>
              <a:t>При деление на дробни числа резултатът е дробно число: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Особености при деление</a:t>
            </a:r>
            <a:r>
              <a:rPr lang="en-US" dirty="0" smtClean="0"/>
              <a:t> </a:t>
            </a:r>
            <a:r>
              <a:rPr lang="bg-BG" dirty="0" smtClean="0"/>
              <a:t>на числа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19678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Целочислен резултат: 6</a:t>
            </a:r>
            <a:endParaRPr lang="en-US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343400"/>
            <a:ext cx="105187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7.5</a:t>
            </a:r>
            <a:endParaRPr lang="en-US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bg-BG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"Ivanova";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Console.WriteLine(str);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Ivanova @ 19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is 1.52.5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програмирането можем да пресмятаме числени изрази</a:t>
            </a:r>
          </a:p>
          <a:p>
            <a:endParaRPr lang="bg-BG" dirty="0" smtClean="0"/>
          </a:p>
          <a:p>
            <a:pPr>
              <a:spcBef>
                <a:spcPts val="1200"/>
              </a:spcBef>
            </a:pPr>
            <a:r>
              <a:rPr lang="bg-BG" dirty="0" smtClean="0"/>
              <a:t>Изчисляване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07711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3429000"/>
            <a:ext cx="10363202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b1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b2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2.0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Trapezoid area =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area);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07399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</a:t>
            </a:r>
            <a:r>
              <a:rPr lang="bg-BG" dirty="0" smtClean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Напишете програма, която въвежда радиуса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 smtClean="0"/>
              <a:t> </a:t>
            </a:r>
            <a:r>
              <a:rPr lang="bg-BG" dirty="0" smtClean="0"/>
              <a:t>на кръг и изчислява лицето и периметъра на кръга </a:t>
            </a:r>
            <a:r>
              <a:rPr lang="en-US" dirty="0" smtClean="0"/>
              <a:t>/</a:t>
            </a:r>
            <a:r>
              <a:rPr lang="bg-BG" dirty="0" smtClean="0"/>
              <a:t> окръжността</a:t>
            </a:r>
          </a:p>
          <a:p>
            <a:pPr lvl="1"/>
            <a:r>
              <a:rPr lang="bg-BG" dirty="0"/>
              <a:t>Лице =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dirty="0" smtClean="0"/>
              <a:t>Периметър </a:t>
            </a:r>
            <a:r>
              <a:rPr lang="bg-BG" dirty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dirty="0" smtClean="0"/>
              <a:t> * </a:t>
            </a:r>
            <a:r>
              <a:rPr lang="el-GR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 smtClean="0"/>
              <a:t> </a:t>
            </a:r>
            <a:r>
              <a:rPr lang="bg-BG" dirty="0"/>
              <a:t>*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</a:t>
            </a:r>
            <a:r>
              <a:rPr lang="bg-BG" dirty="0" smtClean="0"/>
              <a:t>и лице на кръг – пример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810000"/>
            <a:ext cx="105156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circle radius. r = ");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" +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("Perimeter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+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6212" y="274320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≈</a:t>
            </a:r>
            <a:r>
              <a:rPr lang="bg-BG" sz="3200" dirty="0" smtClean="0"/>
              <a:t> </a:t>
            </a:r>
            <a:r>
              <a:rPr lang="en-US" sz="3200" dirty="0" smtClean="0"/>
              <a:t>3</a:t>
            </a:r>
            <a:r>
              <a:rPr lang="bg-BG" sz="3200" dirty="0" smtClean="0"/>
              <a:t>.</a:t>
            </a:r>
            <a:r>
              <a:rPr lang="en-US" sz="3200" dirty="0" smtClean="0"/>
              <a:t>14159265358979323846</a:t>
            </a:r>
            <a:r>
              <a:rPr lang="bg-BG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 smtClean="0"/>
              <a:t> е зададен с координатите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bg-BG" sz="3200" dirty="0" smtClean="0"/>
              <a:t>на два от своите срещуположни ъгъла</a:t>
            </a:r>
            <a:endParaRPr lang="en-US" sz="3200" dirty="0" smtClean="0"/>
          </a:p>
          <a:p>
            <a:pPr lvl="1"/>
            <a:r>
              <a:rPr lang="bg-BG" sz="3000" dirty="0" smtClean="0"/>
              <a:t>Да се пресметнат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 smtClean="0"/>
              <a:t> 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 smtClean="0"/>
              <a:t> му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 smtClean="0"/>
              <a:t>Лице на правоъгълник в равнината – пример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3080724"/>
            <a:ext cx="10944000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x2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y2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height = Math.Max(y1, y2) - Math.Min(y1, y2);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{0}", width * height);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Console.WriteLine("Perimeter = {0}", 2 * (width + height));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06" y="1275323"/>
            <a:ext cx="3158031" cy="2763277"/>
          </a:xfrm>
          <a:prstGeom prst="roundRect">
            <a:avLst>
              <a:gd name="adj" fmla="val 684"/>
            </a:avLst>
          </a:prstGeom>
        </p:spPr>
      </p:pic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 smtClean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76" y="655228"/>
            <a:ext cx="4699736" cy="188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90" y="2651444"/>
            <a:ext cx="2194922" cy="19205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610" y="2852000"/>
            <a:ext cx="3782401" cy="1872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611" y="2483382"/>
            <a:ext cx="5638801" cy="18394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828800"/>
            <a:ext cx="5631809" cy="23905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679903"/>
            <a:ext cx="10363200" cy="1568497"/>
          </a:xfrm>
        </p:spPr>
        <p:txBody>
          <a:bodyPr/>
          <a:lstStyle/>
          <a:p>
            <a:pPr lvl="0"/>
            <a:r>
              <a:rPr lang="bg-BG" dirty="0" smtClean="0"/>
              <a:t>Графично приложение:</a:t>
            </a:r>
            <a:br>
              <a:rPr lang="bg-BG" dirty="0" smtClean="0"/>
            </a:br>
            <a:r>
              <a:rPr lang="bg-BG" dirty="0"/>
              <a:t>к</a:t>
            </a:r>
            <a:r>
              <a:rPr lang="bg-BG" dirty="0" smtClean="0"/>
              <a:t>онвертор </a:t>
            </a:r>
            <a:r>
              <a:rPr lang="bg-BG" dirty="0"/>
              <a:t>от </a:t>
            </a:r>
            <a:r>
              <a:rPr lang="en-US" dirty="0"/>
              <a:t>BGN</a:t>
            </a:r>
            <a:r>
              <a:rPr lang="bg-BG" dirty="0"/>
              <a:t> </a:t>
            </a:r>
            <a:r>
              <a:rPr lang="bg-BG" dirty="0" smtClean="0"/>
              <a:t>към </a:t>
            </a:r>
            <a:r>
              <a:rPr lang="en-US" dirty="0" smtClean="0"/>
              <a:t>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Създаване на нов </a:t>
            </a:r>
            <a:r>
              <a:rPr lang="en-US" dirty="0" smtClean="0"/>
              <a:t>Windows Forms Application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Конвертор за валути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905000"/>
            <a:ext cx="8077200" cy="45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Нареждане на контролите в редактора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425368"/>
            <a:ext cx="10668000" cy="48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3827929"/>
            <a:ext cx="5602866" cy="24788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Настройки на отделните контроли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18212" y="1143000"/>
            <a:ext cx="5415892" cy="2553891"/>
          </a:xfrm>
          <a:prstGeom prst="wedgeRoundRectCallout">
            <a:avLst>
              <a:gd name="adj1" fmla="val -71955"/>
              <a:gd name="adj2" fmla="val 69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FormConverter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"BGN to EUR"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MaximizeBox = False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MinimizeBox = False</a:t>
            </a:r>
            <a:endParaRPr lang="bg-BG" b="1" noProof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FormBorderStyle = FixedSingle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446212" y="1143000"/>
            <a:ext cx="3703419" cy="2553891"/>
          </a:xfrm>
          <a:prstGeom prst="wedgeRoundRectCallout">
            <a:avLst>
              <a:gd name="adj1" fmla="val -7793"/>
              <a:gd name="adj2" fmla="val 962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numericUpDownAmount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 = 1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Minimum = 0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Maximum = 10000000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Right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DecimalPlaces = 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4012" y="3917323"/>
            <a:ext cx="4730092" cy="2553891"/>
          </a:xfrm>
          <a:prstGeom prst="wedgeRoundRectCallout">
            <a:avLst>
              <a:gd name="adj1" fmla="val -76955"/>
              <a:gd name="adj2" fmla="val 19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labelResult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AutoSize = False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BackColor = PaleGreen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MiddleCenter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14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Font.Bold = True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Обработка на събития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1" y="1152564"/>
            <a:ext cx="10944002" cy="52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Събития по контролите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19200"/>
            <a:ext cx="10668000" cy="50964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FormConverter_Load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bg-BG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        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numericUpDownAmount_ValueChanged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object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numericUpDownAmount_KeyUp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object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KeyEventArgs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Конвертиране от </a:t>
            </a:r>
            <a:r>
              <a:rPr lang="en-US" dirty="0" smtClean="0"/>
              <a:t>BGN </a:t>
            </a:r>
            <a:r>
              <a:rPr lang="bg-BG" dirty="0" smtClean="0"/>
              <a:t>към </a:t>
            </a:r>
            <a:r>
              <a:rPr lang="en-US" dirty="0" smtClean="0"/>
              <a:t>EUR – </a:t>
            </a:r>
            <a:r>
              <a:rPr lang="bg-BG" dirty="0" smtClean="0"/>
              <a:t>логика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526060"/>
            <a:ext cx="10668000" cy="41269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ConvertCurrency()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amountBGN = this.numericUpDownAmount.Value;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amountEUR = amountBGN * 1.95583m;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bg-BG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amountBGN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 BGN = " +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Math.Round(amountEUR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2) + " EUR";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660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152929"/>
            <a:ext cx="10363200" cy="1568497"/>
          </a:xfrm>
        </p:spPr>
        <p:txBody>
          <a:bodyPr/>
          <a:lstStyle/>
          <a:p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3741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4" y="887250"/>
            <a:ext cx="6857998" cy="31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Въвеждане на текст</a:t>
            </a:r>
            <a:endParaRPr lang="en-US" sz="3200" dirty="0" smtClean="0"/>
          </a:p>
          <a:p>
            <a:endParaRPr lang="bg-BG" sz="3200" dirty="0" smtClean="0"/>
          </a:p>
          <a:p>
            <a:r>
              <a:rPr lang="bg-BG" sz="3200" dirty="0" smtClean="0"/>
              <a:t>Въвеждане на число</a:t>
            </a:r>
          </a:p>
          <a:p>
            <a:endParaRPr lang="en-US" sz="3200" dirty="0" smtClean="0"/>
          </a:p>
          <a:p>
            <a:r>
              <a:rPr lang="bg-BG" sz="3200" dirty="0" smtClean="0"/>
              <a:t>Пресмятания с числа: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 smtClean="0"/>
              <a:t>Извеждане на текст по шаблон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40" y="1371600"/>
            <a:ext cx="3063472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80787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92979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4197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Четене на числа от конзолата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Променливи и типове данни</a:t>
            </a:r>
            <a:endParaRPr lang="en-US" dirty="0" smtClean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Печатане </a:t>
            </a:r>
            <a:r>
              <a:rPr lang="bg-BG" dirty="0"/>
              <a:t>на числа на конзолата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Прости аритметични </a:t>
            </a:r>
            <a:r>
              <a:rPr lang="bg-BG" dirty="0" smtClean="0"/>
              <a:t>операции</a:t>
            </a:r>
            <a:endParaRPr lang="en-US" dirty="0" smtClean="0"/>
          </a:p>
          <a:p>
            <a:pPr marL="723900" lvl="1" indent="-368300"/>
            <a:r>
              <a:rPr lang="bg-BG" dirty="0" smtClean="0"/>
              <a:t>Събиране, изваждане, умножение, деление, съединяване на низ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Задачи </a:t>
            </a:r>
            <a:r>
              <a:rPr lang="bg-BG" dirty="0"/>
              <a:t>с прости пресмятания с числа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</a:t>
            </a:r>
            <a:r>
              <a:rPr lang="bg-BG" dirty="0" smtClean="0"/>
              <a:t>към </a:t>
            </a:r>
            <a:r>
              <a:rPr lang="en-US" dirty="0"/>
              <a:t>EUR</a:t>
            </a:r>
            <a:r>
              <a:rPr lang="bg-BG" dirty="0"/>
              <a:t> </a:t>
            </a:r>
            <a:r>
              <a:rPr lang="bg-BG" dirty="0" smtClean="0"/>
              <a:t>за </a:t>
            </a:r>
            <a:r>
              <a:rPr lang="en-US" dirty="0"/>
              <a:t>Windows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752600"/>
            <a:ext cx="31911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594411"/>
            <a:ext cx="9429532" cy="45989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1021562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93972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29545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2120708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цяло число: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пресмятане на лице на квадрат със страна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200" dirty="0" smtClean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числа от конзолата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Console.Write("a = ");            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a * 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Console.Write("Square 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69757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 smtClean="0"/>
              <a:t> </a:t>
            </a:r>
            <a:r>
              <a:rPr lang="bg-BG" dirty="0" smtClean="0"/>
              <a:t>се записват в компютърната памет в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 smtClean="0"/>
              <a:t> имат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smtClean="0"/>
              <a:t>Дефиниране на променлива и присвояване на стойност: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bg-BG" dirty="0" smtClean="0"/>
              <a:t>След обработка данните се записват отново в променливи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Пресмятания в програмирането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747166" y="4714972"/>
            <a:ext cx="2433727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Декларация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702050" y="4038600"/>
            <a:ext cx="3721979" cy="578882"/>
          </a:xfrm>
          <a:prstGeom prst="wedgeRoundRectCallout">
            <a:avLst>
              <a:gd name="adj1" fmla="val -44501"/>
              <a:gd name="adj2" fmla="val 117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313612" y="5144700"/>
            <a:ext cx="4114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 smtClean="0"/>
              <a:t>съхраняват стойност от даден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 smtClean="0"/>
              <a:t>Число, буква, текст (стринг), дата, цвят, картинка, списък, …</a:t>
            </a:r>
          </a:p>
          <a:p>
            <a:pPr>
              <a:spcBef>
                <a:spcPts val="1200"/>
              </a:spcBef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bg-BG" dirty="0" smtClean="0"/>
              <a:t>примери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bg-BG" dirty="0" smtClean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цяло число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дробно число</a:t>
            </a:r>
            <a:r>
              <a:rPr lang="en-US" dirty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-1.5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буква</a:t>
            </a:r>
            <a:r>
              <a:rPr lang="bg-BG" dirty="0" smtClean="0"/>
              <a:t> от азбуката</a:t>
            </a:r>
            <a:r>
              <a:rPr lang="en-US" dirty="0" smtClean="0"/>
              <a:t> (</a:t>
            </a:r>
            <a:r>
              <a:rPr lang="bg-BG" dirty="0" smtClean="0"/>
              <a:t>символ)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'a'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'b'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'c'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bg-BG" dirty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текст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bg-BG" dirty="0" smtClean="0"/>
              <a:t>стринг)</a:t>
            </a:r>
            <a:r>
              <a:rPr lang="en-US" dirty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"Здрасти"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Beer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 smtClean="0"/>
          </a:p>
          <a:p>
            <a:pPr lvl="1"/>
            <a:r>
              <a:rPr lang="bg-BG" dirty="0" smtClean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ден</a:t>
            </a:r>
            <a:r>
              <a:rPr lang="bg-BG" dirty="0" smtClean="0"/>
              <a:t> от седмицата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понеделник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вторник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Типове данни и променливи</a:t>
            </a:r>
            <a:endParaRPr lang="en-US" dirty="0"/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612" y="3483592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дробно число</a:t>
            </a:r>
            <a:r>
              <a:rPr lang="en-US" sz="3200" dirty="0" smtClean="0"/>
              <a:t> </a:t>
            </a:r>
            <a:r>
              <a:rPr lang="bg-BG" sz="3200" dirty="0" smtClean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прехвърляне от инчове в сантиметри: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дробно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nches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");            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inches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double.Parse(Console.ReadLine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centimeters = inches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2.54;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("Centimeters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Console.WriteLine(centimeters);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97053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текст (стринг) от конзолата:</a:t>
            </a:r>
            <a:endParaRPr lang="en-US" sz="3200" dirty="0" smtClean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bg-BG" sz="3200" dirty="0" smtClean="0"/>
              <a:t>Пример: поздрав по име: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и печатане на текст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937595"/>
            <a:ext cx="10823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2" y="342900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Enter your name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            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915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</a:t>
            </a:r>
            <a:r>
              <a:rPr lang="bg-BG" dirty="0" smtClean="0">
                <a:hlinkClick r:id="rId2"/>
              </a:rPr>
              <a:t>2</a:t>
            </a:r>
            <a:endParaRPr lang="en-US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338100" y="4468504"/>
            <a:ext cx="5709312" cy="1207611"/>
          </a:xfrm>
          <a:prstGeom prst="wedgeRoundRectCallout">
            <a:avLst>
              <a:gd name="adj1" fmla="val -79386"/>
              <a:gd name="adj2" fmla="val 74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</a:t>
            </a:r>
            <a:b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първия аргумент (в случая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шаблони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{0}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{1}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{2}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are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 {1}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1572</Words>
  <Application>Microsoft Office PowerPoint</Application>
  <PresentationFormat>Custom</PresentationFormat>
  <Paragraphs>283</Paragraphs>
  <Slides>30</Slides>
  <Notes>6</Notes>
  <HiddenSlides>8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SoftUni 16x9</vt:lpstr>
      <vt:lpstr>3_SoftUni 16x9</vt:lpstr>
      <vt:lpstr>Прости пресмятания</vt:lpstr>
      <vt:lpstr>Have a Question?</vt:lpstr>
      <vt:lpstr>Съдържание</vt:lpstr>
      <vt:lpstr>Четене на числа от конзолата</vt:lpstr>
      <vt:lpstr>Пресмятания в програмирането</vt:lpstr>
      <vt:lpstr>Типове данни и променливи</vt:lpstr>
      <vt:lpstr>Четене на дробно число</vt:lpstr>
      <vt:lpstr>Четене и печатане на текст</vt:lpstr>
      <vt:lpstr>Съединяване на текст и числа</vt:lpstr>
      <vt:lpstr>Задачи с прости изчисления</vt:lpstr>
      <vt:lpstr>Аритметични операции: + и -</vt:lpstr>
      <vt:lpstr>Аритметични операции: * и /</vt:lpstr>
      <vt:lpstr>Особености при деление на числа в C#</vt:lpstr>
      <vt:lpstr>Съединяване на текст и число</vt:lpstr>
      <vt:lpstr>Числени изрази</vt:lpstr>
      <vt:lpstr>Периметър и лице на кръг – пример</vt:lpstr>
      <vt:lpstr>Лице на правоъгълник в равнината – пример</vt:lpstr>
      <vt:lpstr>Лица и периметри на фигури</vt:lpstr>
      <vt:lpstr>Графично приложение: конвертор от BGN към EUR</vt:lpstr>
      <vt:lpstr>Конвертор за валути</vt:lpstr>
      <vt:lpstr>Нареждане на контролите в редактора</vt:lpstr>
      <vt:lpstr>Настройки на отделните контроли</vt:lpstr>
      <vt:lpstr>Обработка на събития</vt:lpstr>
      <vt:lpstr>Събития по контролите</vt:lpstr>
      <vt:lpstr>Конвертиране от BGN към EUR – логика</vt:lpstr>
      <vt:lpstr>Графично приложение: конвертор от BGN към EUR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2017-01-20T11:38:34Z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